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4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6350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000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609600" y="1066800"/>
            <a:ext cx="10769600" cy="49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6350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000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609600" y="1066800"/>
            <a:ext cx="10769600" cy="49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mailto:service@igrouptaiwan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F0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背景斜切色塊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翻開的書本與數位光線"/>
          <p:cNvPicPr>
            <a:picLocks noChangeAspect="1"/>
          </p:cNvPicPr>
          <p:nvPr/>
        </p:nvPicPr>
        <p:blipFill>
          <a:blip r:embed="rId4"/>
          <a:srcRect t="33" b="33"/>
          <a:stretch/>
        </p:blipFill>
        <p:spPr>
          <a:xfrm>
            <a:off x="4064000" y="0"/>
            <a:ext cx="8128000" cy="3898900"/>
          </a:xfrm>
          <a:prstGeom prst="rect">
            <a:avLst/>
          </a:prstGeom>
        </p:spPr>
      </p:pic>
      <p:pic>
        <p:nvPicPr>
          <p:cNvPr id="4" name="Image 2" descr="斜切邊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064000" y="0"/>
            <a:ext cx="1016000" cy="2336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787900" y="1104900"/>
            <a:ext cx="5981700" cy="1276350"/>
          </a:xfrm>
          <a:prstGeom prst="roundRect">
            <a:avLst>
              <a:gd name="adj" fmla="val 11443"/>
            </a:avLst>
          </a:prstGeom>
          <a:solidFill>
            <a:srgbClr val="EEF2F6"/>
          </a:solidFill>
          <a:ln w="12700">
            <a:solidFill>
              <a:srgbClr val="FFFFFF"/>
            </a:solidFill>
            <a:prstDash val="solid"/>
          </a:ln>
        </p:spPr>
        <p:txBody>
          <a:bodyPr wrap="square" lIns="657876" tIns="0" rIns="657876" bIns="0" rtlCol="0" anchor="ctr">
            <a:normAutofit/>
          </a:bodyPr>
          <a:lstStyle/>
          <a:p>
            <a:pPr marL="0" indent="0" algn="ctr">
              <a:lnSpc>
                <a:spcPts val="3640"/>
              </a:lnSpc>
              <a:buNone/>
            </a:pPr>
            <a:r>
              <a:rPr lang="en-US" sz="2600" dirty="0">
                <a:solidFill>
                  <a:srgbClr val="2F3D55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為 iG Library 的每一本電子書</a:t>
            </a:r>
            <a:endParaRPr lang="en-US" sz="2600" dirty="0"/>
          </a:p>
          <a:p>
            <a:pPr marL="0" indent="0" algn="ctr">
              <a:lnSpc>
                <a:spcPts val="3640"/>
              </a:lnSpc>
              <a:buNone/>
            </a:pPr>
            <a:r>
              <a:rPr lang="en-US" sz="2600" dirty="0">
                <a:solidFill>
                  <a:srgbClr val="2F3D55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開啟全新篇章</a:t>
            </a:r>
            <a:endParaRPr lang="en-US" sz="2600" dirty="0"/>
          </a:p>
        </p:txBody>
      </p:sp>
      <p:pic>
        <p:nvPicPr>
          <p:cNvPr id="6" name="Image 3" descr="IGPublishing iGroup 20 週年標誌"/>
          <p:cNvPicPr>
            <a:picLocks noChangeAspect="1"/>
          </p:cNvPicPr>
          <p:nvPr/>
        </p:nvPicPr>
        <p:blipFill>
          <a:blip r:embed="rId6"/>
          <a:srcRect l="-109" r="-109"/>
          <a:stretch/>
        </p:blipFill>
        <p:spPr>
          <a:xfrm>
            <a:off x="609600" y="406400"/>
            <a:ext cx="2667000" cy="1200150"/>
          </a:xfrm>
          <a:prstGeom prst="rect">
            <a:avLst/>
          </a:prstGeom>
        </p:spPr>
      </p:pic>
      <p:pic>
        <p:nvPicPr>
          <p:cNvPr id="7" name="Image 4" descr="IGLibrary | IReadr 標誌"/>
          <p:cNvPicPr>
            <a:picLocks noChangeAspect="1"/>
          </p:cNvPicPr>
          <p:nvPr/>
        </p:nvPicPr>
        <p:blipFill>
          <a:blip r:embed="rId7"/>
          <a:srcRect l="-41" r="-41"/>
          <a:stretch/>
        </p:blipFill>
        <p:spPr>
          <a:xfrm>
            <a:off x="5461000" y="4381500"/>
            <a:ext cx="4572000" cy="1130300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7325995" y="5588000"/>
            <a:ext cx="274701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kern="0" spc="500" dirty="0">
                <a:solidFill>
                  <a:srgbClr val="4A4F5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快速使用指南</a:t>
            </a:r>
            <a:endParaRPr lang="en-US" sz="2200" dirty="0"/>
          </a:p>
        </p:txBody>
      </p:sp>
      <p:sp>
        <p:nvSpPr>
          <p:cNvPr id="9" name="Text 2"/>
          <p:cNvSpPr/>
          <p:nvPr/>
        </p:nvSpPr>
        <p:spPr>
          <a:xfrm>
            <a:off x="7978140" y="6202693"/>
            <a:ext cx="340106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dirty="0">
                <a:solidFill>
                  <a:srgbClr val="3A3F4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最後更新：2026 年 10 月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609600" y="152400"/>
            <a:ext cx="91567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000" b="1" i="0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iViewer → iReadr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0" y="863600"/>
            <a:ext cx="12192000" cy="406400"/>
          </a:xfrm>
          <a:prstGeom prst="rect">
            <a:avLst/>
          </a:prstGeom>
          <a:solidFill>
            <a:srgbClr val="44546A"/>
          </a:solidFill>
          <a:ln/>
        </p:spPr>
      </p:sp>
      <p:sp>
        <p:nvSpPr>
          <p:cNvPr id="4" name="Text 2"/>
          <p:cNvSpPr/>
          <p:nvPr/>
        </p:nvSpPr>
        <p:spPr>
          <a:xfrm>
            <a:off x="609600" y="914400"/>
            <a:ext cx="10464800" cy="329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94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從起點出發 → 閱讀的下一站</a:t>
            </a:r>
            <a:endParaRPr lang="en-US" sz="1800" dirty="0"/>
          </a:p>
        </p:txBody>
      </p:sp>
      <p:pic>
        <p:nvPicPr>
          <p:cNvPr id="5" name="Image 0" descr="IReadr 標誌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14000" y="228600"/>
            <a:ext cx="1270000" cy="457200"/>
          </a:xfrm>
          <a:prstGeom prst="rect">
            <a:avLst/>
          </a:prstGeom>
        </p:spPr>
      </p:pic>
      <p:pic>
        <p:nvPicPr>
          <p:cNvPr id="6" name="Image 1" descr="iViewer 舊版閱讀器畫面，網址 viewer.igroupnet.com"/>
          <p:cNvPicPr>
            <a:picLocks noChangeAspect="1"/>
          </p:cNvPicPr>
          <p:nvPr/>
        </p:nvPicPr>
        <p:blipFill>
          <a:blip r:embed="rId4"/>
          <a:srcRect t="-20" b="-20"/>
          <a:stretch/>
        </p:blipFill>
        <p:spPr>
          <a:xfrm>
            <a:off x="1905000" y="1587500"/>
            <a:ext cx="3556000" cy="3594100"/>
          </a:xfrm>
          <a:prstGeom prst="rect">
            <a:avLst/>
          </a:prstGeom>
        </p:spPr>
      </p:pic>
      <p:pic>
        <p:nvPicPr>
          <p:cNvPr id="7" name="Image 2" descr="iReadr 新版閱讀器畫面，網址 reader.igpublish.com"/>
          <p:cNvPicPr>
            <a:picLocks noChangeAspect="1"/>
          </p:cNvPicPr>
          <p:nvPr/>
        </p:nvPicPr>
        <p:blipFill>
          <a:blip r:embed="rId5"/>
          <a:srcRect l="-28" r="-28"/>
          <a:stretch/>
        </p:blipFill>
        <p:spPr>
          <a:xfrm>
            <a:off x="6731000" y="1587500"/>
            <a:ext cx="3556000" cy="3594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900839" y="5334000"/>
            <a:ext cx="1564323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6B6B6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iViewer</a:t>
            </a:r>
            <a:endParaRPr lang="en-US" sz="2800" dirty="0"/>
          </a:p>
        </p:txBody>
      </p:sp>
      <p:sp>
        <p:nvSpPr>
          <p:cNvPr id="9" name="Text 4"/>
          <p:cNvSpPr/>
          <p:nvPr/>
        </p:nvSpPr>
        <p:spPr>
          <a:xfrm>
            <a:off x="2722880" y="5811507"/>
            <a:ext cx="1920240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i="1" dirty="0">
                <a:solidFill>
                  <a:srgbClr val="2B344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閱讀，一如既往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7825906" y="5334000"/>
            <a:ext cx="1366123" cy="452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iReadr</a:t>
            </a:r>
            <a:endParaRPr lang="en-US" sz="2800" dirty="0"/>
          </a:p>
        </p:txBody>
      </p:sp>
      <p:sp>
        <p:nvSpPr>
          <p:cNvPr id="11" name="Text 6"/>
          <p:cNvSpPr/>
          <p:nvPr/>
        </p:nvSpPr>
        <p:spPr>
          <a:xfrm>
            <a:off x="7548880" y="5811507"/>
            <a:ext cx="1920240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i="1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閱讀，重新想像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609600" y="152400"/>
            <a:ext cx="6540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000" b="1" i="0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探索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0" y="863600"/>
            <a:ext cx="12192000" cy="406400"/>
          </a:xfrm>
          <a:prstGeom prst="rect">
            <a:avLst/>
          </a:prstGeom>
          <a:solidFill>
            <a:srgbClr val="44546A"/>
          </a:solidFill>
          <a:ln/>
        </p:spPr>
      </p:sp>
      <p:sp>
        <p:nvSpPr>
          <p:cNvPr id="4" name="Text 2"/>
          <p:cNvSpPr/>
          <p:nvPr/>
        </p:nvSpPr>
        <p:spPr>
          <a:xfrm>
            <a:off x="609600" y="914400"/>
            <a:ext cx="10464800" cy="329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94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iReadr 功能介紹［上方工具列］</a:t>
            </a:r>
            <a:endParaRPr lang="en-US" sz="1800" dirty="0"/>
          </a:p>
        </p:txBody>
      </p:sp>
      <p:pic>
        <p:nvPicPr>
          <p:cNvPr id="5" name="Image 0" descr="IReadr 標誌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14000" y="228600"/>
            <a:ext cx="1270000" cy="457200"/>
          </a:xfrm>
          <a:prstGeom prst="rect">
            <a:avLst/>
          </a:prstGeom>
        </p:spPr>
      </p:pic>
      <p:pic>
        <p:nvPicPr>
          <p:cNvPr id="6" name="Image 1" descr="iReadr 上方工具列功能示意圖：搜尋、文字轉語音、書籤、使用指南、更多設定"/>
          <p:cNvPicPr>
            <a:picLocks noChangeAspect="1"/>
          </p:cNvPicPr>
          <p:nvPr/>
        </p:nvPicPr>
        <p:blipFill>
          <a:blip r:embed="rId4"/>
          <a:srcRect t="-51" b="-51"/>
          <a:stretch/>
        </p:blipFill>
        <p:spPr>
          <a:xfrm>
            <a:off x="1346200" y="1397000"/>
            <a:ext cx="9505950" cy="5334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377950" y="3524250"/>
            <a:ext cx="1441450" cy="914400"/>
          </a:xfrm>
          <a:prstGeom prst="roundRect">
            <a:avLst>
              <a:gd name="adj" fmla="val 6944"/>
            </a:avLst>
          </a:prstGeom>
          <a:solidFill>
            <a:srgbClr val="2A6AEE"/>
          </a:solidFill>
          <a:ln/>
        </p:spPr>
      </p:sp>
      <p:sp>
        <p:nvSpPr>
          <p:cNvPr id="8" name="Text 4"/>
          <p:cNvSpPr/>
          <p:nvPr/>
        </p:nvSpPr>
        <p:spPr>
          <a:xfrm>
            <a:off x="1454150" y="3592513"/>
            <a:ext cx="1339850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搜尋結果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1454150" y="3798888"/>
            <a:ext cx="133985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輸入任何關鍵字，直接在文件中取得搜尋結果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4057650" y="3321050"/>
            <a:ext cx="2235200" cy="723900"/>
          </a:xfrm>
          <a:prstGeom prst="roundRect">
            <a:avLst>
              <a:gd name="adj" fmla="val 8772"/>
            </a:avLst>
          </a:prstGeom>
          <a:solidFill>
            <a:srgbClr val="2A6AEE"/>
          </a:solidFill>
          <a:ln/>
        </p:spPr>
      </p:sp>
      <p:sp>
        <p:nvSpPr>
          <p:cNvPr id="11" name="Text 7"/>
          <p:cNvSpPr/>
          <p:nvPr/>
        </p:nvSpPr>
        <p:spPr>
          <a:xfrm>
            <a:off x="4159250" y="3389313"/>
            <a:ext cx="2092960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電子閱讀器使用指南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159250" y="3595688"/>
            <a:ext cx="209296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探索各項功能與內建快捷鍵，享受快速流暢的閱讀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8547100" y="3060700"/>
            <a:ext cx="2241550" cy="723900"/>
          </a:xfrm>
          <a:prstGeom prst="roundRect">
            <a:avLst>
              <a:gd name="adj" fmla="val 8772"/>
            </a:avLst>
          </a:prstGeom>
          <a:solidFill>
            <a:srgbClr val="2A6AEE"/>
          </a:solidFill>
          <a:ln/>
        </p:spPr>
      </p:sp>
      <p:sp>
        <p:nvSpPr>
          <p:cNvPr id="14" name="Text 10"/>
          <p:cNvSpPr/>
          <p:nvPr/>
        </p:nvSpPr>
        <p:spPr>
          <a:xfrm>
            <a:off x="8648700" y="3128963"/>
            <a:ext cx="2099501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打造個人化閱讀體驗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8648700" y="3335338"/>
            <a:ext cx="2099501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所有工具皆可選擇偏好語言，並切換深淺色模式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3060700" y="4133850"/>
            <a:ext cx="1828800" cy="304800"/>
          </a:xfrm>
          <a:custGeom>
            <a:avLst/>
            <a:gdLst/>
            <a:ahLst/>
            <a:cxnLst/>
            <a:rect l="l" t="t" r="r" b="b"/>
            <a:pathLst>
              <a:path w="1828800" h="304800">
                <a:moveTo>
                  <a:pt x="152400" y="0"/>
                </a:moveTo>
                <a:lnTo>
                  <a:pt x="1676400" y="0"/>
                </a:lnTo>
                <a:arcTo wR="152400" hR="152400" stAng="16200000" swAng="5400000"/>
                <a:lnTo>
                  <a:pt x="1828800" y="152400"/>
                </a:lnTo>
                <a:arcTo wR="152400" hR="152400" stAng="0" swAng="5400000"/>
                <a:lnTo>
                  <a:pt x="152400" y="304800"/>
                </a:lnTo>
                <a:arcTo wR="152400" hR="152400" stAng="5400000" swAng="5400000"/>
                <a:lnTo>
                  <a:pt x="0" y="152400"/>
                </a:lnTo>
                <a:arcTo wR="152400" hR="152400" stAng="10800000" swAng="5400000"/>
                <a:close/>
              </a:path>
            </a:pathLst>
          </a:custGeom>
          <a:solidFill>
            <a:srgbClr val="2A6AEE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文字轉語音功能即將推出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609600" y="152400"/>
            <a:ext cx="6540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000" b="1" i="0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探索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0" y="863600"/>
            <a:ext cx="12192000" cy="406400"/>
          </a:xfrm>
          <a:prstGeom prst="rect">
            <a:avLst/>
          </a:prstGeom>
          <a:solidFill>
            <a:srgbClr val="44546A"/>
          </a:solidFill>
          <a:ln/>
        </p:spPr>
      </p:sp>
      <p:sp>
        <p:nvSpPr>
          <p:cNvPr id="4" name="Text 2"/>
          <p:cNvSpPr/>
          <p:nvPr/>
        </p:nvSpPr>
        <p:spPr>
          <a:xfrm>
            <a:off x="609600" y="914400"/>
            <a:ext cx="10464800" cy="329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94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iReadr 功能介紹［左側工具列］</a:t>
            </a:r>
            <a:endParaRPr lang="en-US" sz="1800" dirty="0"/>
          </a:p>
        </p:txBody>
      </p:sp>
      <p:pic>
        <p:nvPicPr>
          <p:cNvPr id="5" name="Image 0" descr="IReadr 標誌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14000" y="228600"/>
            <a:ext cx="1270000" cy="457200"/>
          </a:xfrm>
          <a:prstGeom prst="rect">
            <a:avLst/>
          </a:prstGeom>
        </p:spPr>
      </p:pic>
      <p:pic>
        <p:nvPicPr>
          <p:cNvPr id="6" name="Image 1" descr="iReadr 左側工具列示意圖：筆記、螢光標記、底線、復原與重做"/>
          <p:cNvPicPr>
            <a:picLocks noChangeAspect="1"/>
          </p:cNvPicPr>
          <p:nvPr/>
        </p:nvPicPr>
        <p:blipFill>
          <a:blip r:embed="rId4"/>
          <a:srcRect t="-24" b="-24"/>
          <a:stretch/>
        </p:blipFill>
        <p:spPr>
          <a:xfrm>
            <a:off x="2298700" y="1397000"/>
            <a:ext cx="7594600" cy="5334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952500" y="1625600"/>
            <a:ext cx="3568700" cy="565150"/>
          </a:xfrm>
          <a:prstGeom prst="roundRect">
            <a:avLst>
              <a:gd name="adj" fmla="val 11236"/>
            </a:avLst>
          </a:prstGeom>
          <a:solidFill>
            <a:srgbClr val="2A6AEE"/>
          </a:solidFill>
          <a:ln/>
        </p:spPr>
      </p:sp>
      <p:sp>
        <p:nvSpPr>
          <p:cNvPr id="8" name="Text 4"/>
          <p:cNvSpPr/>
          <p:nvPr/>
        </p:nvSpPr>
        <p:spPr>
          <a:xfrm>
            <a:off x="1079500" y="1709738"/>
            <a:ext cx="3414141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筆記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1079500" y="1916113"/>
            <a:ext cx="341414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以您偏好的語言撰寫筆記，轉眼間就能找回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952500" y="2222500"/>
            <a:ext cx="3568700" cy="673100"/>
          </a:xfrm>
          <a:prstGeom prst="roundRect">
            <a:avLst>
              <a:gd name="adj" fmla="val 9434"/>
            </a:avLst>
          </a:prstGeom>
          <a:solidFill>
            <a:srgbClr val="2A6AEE"/>
          </a:solidFill>
          <a:ln/>
        </p:spPr>
      </p:sp>
      <p:sp>
        <p:nvSpPr>
          <p:cNvPr id="11" name="Text 7"/>
          <p:cNvSpPr/>
          <p:nvPr/>
        </p:nvSpPr>
        <p:spPr>
          <a:xfrm>
            <a:off x="1079500" y="2273300"/>
            <a:ext cx="3414141" cy="226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螢光標記</a:t>
            </a:r>
            <a:endParaRPr lang="en-US" sz="1296" dirty="0"/>
          </a:p>
        </p:txBody>
      </p:sp>
      <p:sp>
        <p:nvSpPr>
          <p:cNvPr id="12" name="Text 8"/>
          <p:cNvSpPr/>
          <p:nvPr/>
        </p:nvSpPr>
        <p:spPr>
          <a:xfrm>
            <a:off x="1079500" y="2474119"/>
            <a:ext cx="3414141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選擇螢光筆顏色，標記最重要的段落，需要時隨時回顧</a:t>
            </a:r>
            <a:endParaRPr lang="en-US" sz="1170" dirty="0"/>
          </a:p>
        </p:txBody>
      </p:sp>
      <p:sp>
        <p:nvSpPr>
          <p:cNvPr id="13" name="Shape 9"/>
          <p:cNvSpPr/>
          <p:nvPr/>
        </p:nvSpPr>
        <p:spPr>
          <a:xfrm>
            <a:off x="952500" y="2921000"/>
            <a:ext cx="3568700" cy="565150"/>
          </a:xfrm>
          <a:prstGeom prst="roundRect">
            <a:avLst>
              <a:gd name="adj" fmla="val 11236"/>
            </a:avLst>
          </a:prstGeom>
          <a:solidFill>
            <a:srgbClr val="2A6AEE"/>
          </a:solidFill>
          <a:ln/>
        </p:spPr>
      </p:sp>
      <p:sp>
        <p:nvSpPr>
          <p:cNvPr id="14" name="Text 10"/>
          <p:cNvSpPr/>
          <p:nvPr/>
        </p:nvSpPr>
        <p:spPr>
          <a:xfrm>
            <a:off x="1079500" y="3005138"/>
            <a:ext cx="3414141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底線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1079500" y="3211513"/>
            <a:ext cx="341414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適合次要註記，或在螢光筆顏色都已用上時使用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952500" y="3511550"/>
            <a:ext cx="3568700" cy="336550"/>
          </a:xfrm>
          <a:prstGeom prst="roundRect">
            <a:avLst>
              <a:gd name="adj" fmla="val 18868"/>
            </a:avLst>
          </a:prstGeom>
          <a:solidFill>
            <a:srgbClr val="2A6AEE"/>
          </a:solidFill>
          <a:ln/>
        </p:spPr>
        <p:txBody>
          <a:bodyPr wrap="square" lIns="108401" tIns="32201" rIns="8960" bIns="32201" rtlCol="0" anchor="ctr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復原／重做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609600" y="152400"/>
            <a:ext cx="65405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000" b="1" i="0" dirty="0">
                <a:solidFill>
                  <a:srgbClr val="4F86C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探索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0" y="863600"/>
            <a:ext cx="12192000" cy="406400"/>
          </a:xfrm>
          <a:prstGeom prst="rect">
            <a:avLst/>
          </a:prstGeom>
          <a:solidFill>
            <a:srgbClr val="44546A"/>
          </a:solidFill>
          <a:ln/>
        </p:spPr>
      </p:sp>
      <p:sp>
        <p:nvSpPr>
          <p:cNvPr id="4" name="Text 2"/>
          <p:cNvSpPr/>
          <p:nvPr/>
        </p:nvSpPr>
        <p:spPr>
          <a:xfrm>
            <a:off x="609600" y="914400"/>
            <a:ext cx="10464800" cy="329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94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iReadr 功能介紹［右側工具列］</a:t>
            </a:r>
            <a:endParaRPr lang="en-US" sz="1800" dirty="0"/>
          </a:p>
        </p:txBody>
      </p:sp>
      <p:pic>
        <p:nvPicPr>
          <p:cNvPr id="5" name="Image 0" descr="IReadr 標誌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14000" y="228600"/>
            <a:ext cx="1270000" cy="457200"/>
          </a:xfrm>
          <a:prstGeom prst="rect">
            <a:avLst/>
          </a:prstGeom>
        </p:spPr>
      </p:pic>
      <p:pic>
        <p:nvPicPr>
          <p:cNvPr id="6" name="Image 1" descr="iReadr 右側工具列示意圖：目錄、頁面、書籤、筆記、頁碼跳轉、縮放與檢視模式"/>
          <p:cNvPicPr>
            <a:picLocks noChangeAspect="1"/>
          </p:cNvPicPr>
          <p:nvPr/>
        </p:nvPicPr>
        <p:blipFill>
          <a:blip r:embed="rId4"/>
          <a:srcRect t="-26" b="-26"/>
          <a:stretch/>
        </p:blipFill>
        <p:spPr>
          <a:xfrm>
            <a:off x="1600200" y="1397000"/>
            <a:ext cx="8985250" cy="5334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70650" y="1873250"/>
            <a:ext cx="1409700" cy="304800"/>
          </a:xfrm>
          <a:prstGeom prst="roundRect">
            <a:avLst>
              <a:gd name="adj" fmla="val 20833"/>
            </a:avLst>
          </a:prstGeom>
          <a:solidFill>
            <a:srgbClr val="2A6AEE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目錄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6191250" y="3911600"/>
            <a:ext cx="1689100" cy="698500"/>
          </a:xfrm>
          <a:prstGeom prst="roundRect">
            <a:avLst>
              <a:gd name="adj" fmla="val 9091"/>
            </a:avLst>
          </a:prstGeom>
          <a:solidFill>
            <a:srgbClr val="2A6AEE"/>
          </a:solidFill>
          <a:ln/>
        </p:spPr>
      </p:sp>
      <p:sp>
        <p:nvSpPr>
          <p:cNvPr id="9" name="Text 5"/>
          <p:cNvSpPr/>
          <p:nvPr/>
        </p:nvSpPr>
        <p:spPr>
          <a:xfrm>
            <a:off x="6267450" y="3967163"/>
            <a:ext cx="1587500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筆記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6267450" y="4173537"/>
            <a:ext cx="15875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一覽所有筆記，點選即跳回該頁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203950" y="4629150"/>
            <a:ext cx="1676400" cy="698500"/>
          </a:xfrm>
          <a:prstGeom prst="roundRect">
            <a:avLst>
              <a:gd name="adj" fmla="val 9091"/>
            </a:avLst>
          </a:prstGeom>
          <a:solidFill>
            <a:srgbClr val="4FACF0"/>
          </a:solidFill>
          <a:ln/>
        </p:spPr>
      </p:sp>
      <p:sp>
        <p:nvSpPr>
          <p:cNvPr id="12" name="Text 8"/>
          <p:cNvSpPr/>
          <p:nvPr/>
        </p:nvSpPr>
        <p:spPr>
          <a:xfrm>
            <a:off x="6280150" y="4684713"/>
            <a:ext cx="1574800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頁碼跳轉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6280150" y="4891088"/>
            <a:ext cx="1574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輸入頁碼即可直接跳轉，免捲動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7931150" y="4451350"/>
            <a:ext cx="1409700" cy="685800"/>
          </a:xfrm>
          <a:prstGeom prst="roundRect">
            <a:avLst>
              <a:gd name="adj" fmla="val 9259"/>
            </a:avLst>
          </a:prstGeom>
          <a:solidFill>
            <a:srgbClr val="2A6AEE"/>
          </a:solidFill>
          <a:ln/>
        </p:spPr>
      </p:sp>
      <p:sp>
        <p:nvSpPr>
          <p:cNvPr id="15" name="Text 11"/>
          <p:cNvSpPr/>
          <p:nvPr/>
        </p:nvSpPr>
        <p:spPr>
          <a:xfrm>
            <a:off x="8007350" y="4502150"/>
            <a:ext cx="1308100" cy="230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書籤</a:t>
            </a:r>
            <a:endParaRPr lang="en-US" sz="1296" dirty="0"/>
          </a:p>
        </p:txBody>
      </p:sp>
      <p:sp>
        <p:nvSpPr>
          <p:cNvPr id="16" name="Text 12"/>
          <p:cNvSpPr/>
          <p:nvPr/>
        </p:nvSpPr>
        <p:spPr>
          <a:xfrm>
            <a:off x="8007350" y="4707403"/>
            <a:ext cx="1308100" cy="40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書籤頁面集中一覽，快速查閱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9366250" y="5130800"/>
            <a:ext cx="1651000" cy="698500"/>
          </a:xfrm>
          <a:prstGeom prst="roundRect">
            <a:avLst>
              <a:gd name="adj" fmla="val 9091"/>
            </a:avLst>
          </a:prstGeom>
          <a:solidFill>
            <a:srgbClr val="2A6AEE"/>
          </a:solidFill>
          <a:ln/>
        </p:spPr>
      </p:sp>
      <p:sp>
        <p:nvSpPr>
          <p:cNvPr id="18" name="Text 14"/>
          <p:cNvSpPr/>
          <p:nvPr/>
        </p:nvSpPr>
        <p:spPr>
          <a:xfrm>
            <a:off x="9442450" y="5186363"/>
            <a:ext cx="1549400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頁面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9442450" y="5392738"/>
            <a:ext cx="1549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縮圖預覽，快速瀏覽並選取所需頁面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470650" y="5689600"/>
            <a:ext cx="1409700" cy="292100"/>
          </a:xfrm>
          <a:prstGeom prst="roundRect">
            <a:avLst>
              <a:gd name="adj" fmla="val 21739"/>
            </a:avLst>
          </a:prstGeom>
          <a:solidFill>
            <a:srgbClr val="4FACF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重設縮放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6470650" y="5988050"/>
            <a:ext cx="1409700" cy="292100"/>
          </a:xfrm>
          <a:prstGeom prst="roundRect">
            <a:avLst>
              <a:gd name="adj" fmla="val 21739"/>
            </a:avLst>
          </a:prstGeom>
          <a:solidFill>
            <a:srgbClr val="4FACF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放大／縮小</a:t>
            </a:r>
            <a:endParaRPr lang="en-US" sz="1300" dirty="0"/>
          </a:p>
        </p:txBody>
      </p:sp>
      <p:sp>
        <p:nvSpPr>
          <p:cNvPr id="22" name="Text 18"/>
          <p:cNvSpPr/>
          <p:nvPr/>
        </p:nvSpPr>
        <p:spPr>
          <a:xfrm>
            <a:off x="6470650" y="6292850"/>
            <a:ext cx="1409700" cy="292100"/>
          </a:xfrm>
          <a:prstGeom prst="roundRect">
            <a:avLst>
              <a:gd name="adj" fmla="val 21739"/>
            </a:avLst>
          </a:prstGeom>
          <a:solidFill>
            <a:srgbClr val="4FACF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檢視模式選擇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5588000"/>
            <a:ext cx="12192000" cy="330200"/>
          </a:xfrm>
          <a:prstGeom prst="rect">
            <a:avLst/>
          </a:prstGeom>
          <a:solidFill>
            <a:srgbClr val="5989C2"/>
          </a:solidFill>
          <a:ln/>
        </p:spPr>
      </p:sp>
      <p:sp>
        <p:nvSpPr>
          <p:cNvPr id="5" name="Shape 1"/>
          <p:cNvSpPr/>
          <p:nvPr/>
        </p:nvSpPr>
        <p:spPr>
          <a:xfrm>
            <a:off x="3559175" y="2670175"/>
            <a:ext cx="5073650" cy="3803650"/>
          </a:xfrm>
          <a:prstGeom prst="rect">
            <a:avLst/>
          </a:prstGeom>
          <a:solidFill>
            <a:srgbClr val="F7F7F7"/>
          </a:solidFill>
          <a:ln w="6350">
            <a:solidFill>
              <a:srgbClr val="E6E6E6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3812753" y="2976035"/>
            <a:ext cx="4566427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kern="0" spc="50" dirty="0">
                <a:solidFill>
                  <a:srgbClr val="55555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「與 iGLibrary 開啟您的 IReadr 全新旅程」載入中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kern="0" spc="50" dirty="0">
                <a:solidFill>
                  <a:srgbClr val="55555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請稍候……</a:t>
            </a:r>
            <a:endParaRPr lang="en-US" sz="1500" dirty="0"/>
          </a:p>
        </p:txBody>
      </p:sp>
      <p:pic>
        <p:nvPicPr>
          <p:cNvPr id="7" name="Image 2" descr="戴耳機看書的女孩與小貓插圖，載入中圖示與 IReadr 標誌"/>
          <p:cNvPicPr>
            <a:picLocks noChangeAspect="1"/>
          </p:cNvPicPr>
          <p:nvPr/>
        </p:nvPicPr>
        <p:blipFill>
          <a:blip r:embed="rId3"/>
          <a:srcRect t="-46" b="-46"/>
          <a:stretch/>
        </p:blipFill>
        <p:spPr>
          <a:xfrm>
            <a:off x="3937000" y="3699935"/>
            <a:ext cx="4318000" cy="24765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9FD7D45-F325-E700-8EFC-961621F0F10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753" y="407209"/>
            <a:ext cx="935667" cy="935667"/>
          </a:xfrm>
          <a:prstGeom prst="rect">
            <a:avLst/>
          </a:prstGeom>
          <a:ln w="38100">
            <a:solidFill>
              <a:schemeClr val="tx1">
                <a:lumMod val="75000"/>
              </a:schemeClr>
            </a:solidFill>
          </a:ln>
        </p:spPr>
      </p:pic>
      <p:pic>
        <p:nvPicPr>
          <p:cNvPr id="3" name="Image 1" descr="IGLibrary QR code，網址 http://portal.igpublish.com"/>
          <p:cNvPicPr>
            <a:picLocks noChangeAspect="1"/>
          </p:cNvPicPr>
          <p:nvPr/>
        </p:nvPicPr>
        <p:blipFill>
          <a:blip r:embed="rId5"/>
          <a:srcRect t="-428" b="-428"/>
          <a:stretch/>
        </p:blipFill>
        <p:spPr>
          <a:xfrm>
            <a:off x="637995" y="3946844"/>
            <a:ext cx="2631416" cy="1456677"/>
          </a:xfrm>
          <a:prstGeom prst="rect">
            <a:avLst/>
          </a:prstGeom>
        </p:spPr>
      </p:pic>
      <p:pic>
        <p:nvPicPr>
          <p:cNvPr id="13" name="Picture 2" descr="iGroup Taiwan">
            <a:extLst>
              <a:ext uri="{FF2B5EF4-FFF2-40B4-BE49-F238E27FC236}">
                <a16:creationId xmlns:a16="http://schemas.microsoft.com/office/drawing/2014/main" id="{077F703C-B9CA-48BB-2BDA-4F176A4B6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150" y="281554"/>
            <a:ext cx="3162961" cy="109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7B1A06DD-67A6-5CDF-F53B-D2D30F7E7D5B}"/>
              </a:ext>
            </a:extLst>
          </p:cNvPr>
          <p:cNvSpPr txBox="1"/>
          <p:nvPr/>
        </p:nvSpPr>
        <p:spPr>
          <a:xfrm>
            <a:off x="5816028" y="1548525"/>
            <a:ext cx="2816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latin typeface="+mj-lt"/>
                <a:cs typeface="Calibri" pitchFamily="34" charset="0"/>
              </a:rPr>
              <a:t>客服信箱 </a:t>
            </a:r>
            <a:r>
              <a:rPr lang="en-US" altLang="zh-TW" sz="1200" dirty="0">
                <a:latin typeface="+mj-lt"/>
                <a:cs typeface="Calibri" pitchFamily="34" charset="0"/>
                <a:hlinkClick r:id="rId7"/>
              </a:rPr>
              <a:t>service@igrouptaiwan.com</a:t>
            </a:r>
            <a:r>
              <a:rPr lang="en-US" altLang="zh-TW" sz="1200" dirty="0">
                <a:latin typeface="+mj-lt"/>
                <a:cs typeface="Calibri" pitchFamily="34" charset="0"/>
              </a:rPr>
              <a:t> </a:t>
            </a:r>
          </a:p>
          <a:p>
            <a:endParaRPr lang="zh-TW" altLang="en-US" sz="1200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Readr 快速使用指南">
  <a:themeElements>
    <a:clrScheme name="iReadr 快速使用指南">
      <a:dk1>
        <a:srgbClr val="4F86C6"/>
      </a:dk1>
      <a:lt1>
        <a:srgbClr val="FAFAFA"/>
      </a:lt1>
      <a:dk2>
        <a:srgbClr val="7AA3D3"/>
      </a:dk2>
      <a:lt2>
        <a:srgbClr val="E9EEF5"/>
      </a:lt2>
      <a:accent1>
        <a:srgbClr val="2A6AEE"/>
      </a:accent1>
      <a:accent2>
        <a:srgbClr val="4FACF0"/>
      </a:accent2>
      <a:accent3>
        <a:srgbClr val="FFDE59"/>
      </a:accent3>
      <a:accent4>
        <a:srgbClr val="44546A"/>
      </a:accent4>
      <a:accent5>
        <a:srgbClr val="2F3D55"/>
      </a:accent5>
      <a:accent6>
        <a:srgbClr val="4A4F57"/>
      </a:accent6>
      <a:hlink>
        <a:srgbClr val="0563C1"/>
      </a:hlink>
      <a:folHlink>
        <a:srgbClr val="954F72"/>
      </a:folHlink>
    </a:clrScheme>
    <a:fontScheme name="iReadr 快速使用指南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120</Words>
  <Application>Microsoft Office PowerPoint</Application>
  <PresentationFormat>寬螢幕</PresentationFormat>
  <Paragraphs>51</Paragraphs>
  <Slides>6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0" baseType="lpstr">
      <vt:lpstr>Noto Sans TC</vt:lpstr>
      <vt:lpstr>Noto Serif TC</vt:lpstr>
      <vt:lpstr>Arial</vt:lpstr>
      <vt:lpstr>iReadr 快速使用指南</vt:lpstr>
      <vt:lpstr>PowerPoint 簡報</vt:lpstr>
      <vt:lpstr>iViewer → iReadr</vt:lpstr>
      <vt:lpstr>探索</vt:lpstr>
      <vt:lpstr>探索</vt:lpstr>
      <vt:lpstr>探索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iReadr 快速使用指南</dc:title>
  <dc:subject/>
  <dc:creator>PennyK</dc:creator>
  <cp:lastModifiedBy>Peggy Kuo</cp:lastModifiedBy>
  <cp:revision>2</cp:revision>
  <dcterms:created xsi:type="dcterms:W3CDTF">2026-10-08T03:04:14Z</dcterms:created>
  <dcterms:modified xsi:type="dcterms:W3CDTF">2026-10-08T03:13:11Z</dcterms:modified>
</cp:coreProperties>
</file>